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9"/>
  </p:handoutMasterIdLst>
  <p:sldIdLst>
    <p:sldId id="275" r:id="rId2"/>
    <p:sldId id="268" r:id="rId3"/>
    <p:sldId id="276" r:id="rId4"/>
    <p:sldId id="274" r:id="rId5"/>
    <p:sldId id="281" r:id="rId6"/>
    <p:sldId id="270" r:id="rId7"/>
    <p:sldId id="277" r:id="rId8"/>
    <p:sldId id="269" r:id="rId9"/>
    <p:sldId id="278" r:id="rId10"/>
    <p:sldId id="279" r:id="rId11"/>
    <p:sldId id="271" r:id="rId12"/>
    <p:sldId id="282" r:id="rId13"/>
    <p:sldId id="283" r:id="rId14"/>
    <p:sldId id="286" r:id="rId15"/>
    <p:sldId id="287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284" r:id="rId37"/>
    <p:sldId id="285" r:id="rId38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5DCE5-9CA8-4257-9715-7387C42731A3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7C3D3-F22A-43C1-B2E1-4F4FBB76A2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938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12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36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28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87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44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0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48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68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743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73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27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2334-C5AA-4093-BCC0-7402C75C1290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5466E-690F-4628-B080-2627261CD2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589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suslugi.ru/600426/1/for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suslugi.ru/600426/1/for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gosuslugiforparents?w=wall-195855333_566938" TargetMode="External"/><Relationship Id="rId4" Type="http://schemas.openxmlformats.org/officeDocument/2006/relationships/hyperlink" Target="https://t.me/gosuslugiforparents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1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967" y="1496291"/>
            <a:ext cx="11191163" cy="4986396"/>
          </a:xfrm>
        </p:spPr>
        <p:txBody>
          <a:bodyPr/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830"/>
            <a:ext cx="12192000" cy="1528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8151" y="2398815"/>
            <a:ext cx="107579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Информация об организации </a:t>
            </a:r>
            <a:r>
              <a:rPr lang="ru-RU" sz="5400" b="1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приёма заявлений граждан в </a:t>
            </a:r>
            <a:r>
              <a:rPr lang="ru-RU" sz="5400" b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первые классы </a:t>
            </a:r>
            <a:br>
              <a:rPr lang="ru-RU" sz="5400" b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5400" b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 2023-2024 учебный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4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1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418" y="1419367"/>
            <a:ext cx="11191163" cy="521344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 </a:t>
            </a:r>
          </a:p>
          <a:p>
            <a:pPr marL="0" indent="0" algn="ctr">
              <a:buNone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приёма заявлений в 1 класс: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№ 273-ФЗ «Об образовании в РФ»;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Карелия от 20 декабря 2013 года № 1755-ЗРК «Об образовании»;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№ 458 от 02.09.2020 «Об утверждении Порядка приёма на обучение по образовательным программам начального общего, основного общего  и среднего общего образования» (ред. от 23.01.2023 года);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Петрозаводского городского округа от 03.03.2021 года № 438 «О закреплении муниципальных образовательных организаций Петрозаводского городского округа за конкретными территориями Петрозаводского городского округа» (ред. от 03.02.2023 года)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акты общеобразовательных организаций. 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3"/>
            <a:ext cx="12192000" cy="152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57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81" y="160592"/>
            <a:ext cx="12192000" cy="15300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205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Петрозаводского городского округа </a:t>
            </a:r>
          </a:p>
          <a:p>
            <a:pPr marL="0" indent="0" algn="ctr">
              <a:buNone/>
            </a:pP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заявлений граждан в первые классы 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2023 - 2024 учебный  год начинается 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28.03.2023 года с 08:00 часов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https://www.gosuslugi.ru/600426/1/form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02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931" y="1259943"/>
            <a:ext cx="10515600" cy="83587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Претенденты на зачисление в 1 класс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47131" y="2398831"/>
            <a:ext cx="5181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 заявлений на обучение в 1 класс (для детей, имеющих право на зачисление во внеочередном, первоочередном порядке, имеющим преимущественное право, и детей, проживающих на закреплённой территории) начинается 28 марта текущего года и завершается 30 июня текущего года.</a:t>
            </a:r>
          </a:p>
          <a:p>
            <a:pPr algn="just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44905" y="2398831"/>
            <a:ext cx="5181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детей, не проживающих на закреплённой территории, приём заявлений на обучение в 1 класс начинается 6 июля текущего года до момента заполнения свободных мест, но не позднее 5 сентября текущего  года.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594"/>
            <a:ext cx="12192000" cy="1528550"/>
          </a:xfrm>
          <a:prstGeom prst="rect">
            <a:avLst/>
          </a:prstGeom>
        </p:spPr>
      </p:pic>
      <p:cxnSp>
        <p:nvCxnSpPr>
          <p:cNvPr id="7" name="Прямая со стрелкой 6"/>
          <p:cNvCxnSpPr>
            <a:stCxn id="2" idx="2"/>
          </p:cNvCxnSpPr>
          <p:nvPr/>
        </p:nvCxnSpPr>
        <p:spPr>
          <a:xfrm flipH="1">
            <a:off x="2920621" y="2095821"/>
            <a:ext cx="2908110" cy="303010"/>
          </a:xfrm>
          <a:prstGeom prst="straightConnector1">
            <a:avLst/>
          </a:prstGeom>
          <a:ln w="28575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832711" y="2095821"/>
            <a:ext cx="2738083" cy="303010"/>
          </a:xfrm>
          <a:prstGeom prst="straightConnector1">
            <a:avLst/>
          </a:prstGeom>
          <a:ln w="28575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023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123"/>
            <a:ext cx="12192000" cy="15300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46427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5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подачи заявления о приеме на обучение </a:t>
            </a:r>
          </a:p>
          <a:p>
            <a:pPr marL="0" indent="0" algn="ctr">
              <a:spcAft>
                <a:spcPts val="0"/>
              </a:spcAft>
              <a:buNone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электронной форме посредством ЕПГУ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операторов почтовой связи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 в общеобразовательную организацию</a:t>
            </a:r>
          </a:p>
          <a:p>
            <a:pPr marL="0" indent="0" algn="just">
              <a:spcAft>
                <a:spcPts val="0"/>
              </a:spcAft>
              <a:buNone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4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Подача заявлений в электронной форме, посредством электронной почты, согласно приказа Министерства образования и науки Российской Федерации от 02.09.2020 № 458 «Об утверждении Порядка приёма граждан на обучение по образовательным программам начального общего, основного общего и среднего общего образования», в редакции от 23.01.2023 года, </a:t>
            </a:r>
            <a:r>
              <a:rPr lang="ru-RU" sz="4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исключена.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46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1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0644" y="1269242"/>
            <a:ext cx="10782795" cy="5213445"/>
          </a:xfrm>
        </p:spPr>
        <p:txBody>
          <a:bodyPr/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alt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начального общего образования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 по достижении детьми возраста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лет и 6 месяцев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противопоказаний по состоянию здоровья, но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позже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ими возраста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лет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774"/>
            <a:ext cx="12192000" cy="152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3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00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для получения направления: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свидетельства о рождении ребёнка;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страницы паспорта законного представителя (ФИО, фото);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свидетельства о регистрации по месту жительства;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подтверждающий отсутствие у несовершеннолетних противопоказаний к обучению по состоянию здоровья.</a:t>
            </a:r>
          </a:p>
        </p:txBody>
      </p:sp>
    </p:spTree>
    <p:extLst>
      <p:ext uri="{BB962C8B-B14F-4D97-AF65-F5344CB8AC3E}">
        <p14:creationId xmlns:p14="http://schemas.microsoft.com/office/powerpoint/2010/main" val="1065940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1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967" y="1269242"/>
            <a:ext cx="11191163" cy="575935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законы, регламентирующие внеочередной и первоочередной порядок приёма заявлений, а так же, преимущественное право при приёме заявлений на обучение:</a:t>
            </a:r>
          </a:p>
          <a:p>
            <a:pPr marL="0" indent="0" algn="ctr">
              <a:buNone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Российской Федерации «О прокуратуре Российской Федерации» № 2202-1;</a:t>
            </a:r>
          </a:p>
          <a:p>
            <a:pPr algn="just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Российской Федерации «О статусе судей в Российской Федерации» № 3132-1; </a:t>
            </a:r>
          </a:p>
          <a:p>
            <a:pPr algn="just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«О следственном комитете Российской Федерации» № 403-ФЗ; </a:t>
            </a:r>
          </a:p>
          <a:p>
            <a:pPr algn="just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27.05.1998 № 76-ФЗ «О статусе военнослужащих»;</a:t>
            </a:r>
          </a:p>
          <a:p>
            <a:pPr algn="just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07.02.2011 № 3-ФЗ «О полиции»;</a:t>
            </a:r>
          </a:p>
          <a:p>
            <a:pPr algn="just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30.12.2012 № 283-ФЗ «О социальных гарантиях сотрудникам некоторых федеральных органов исполнительной власти и внесении изменений в отдельные законодательные акты РФ».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2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67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0500"/>
            <a:ext cx="12192000" cy="15300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8931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Первоочередное право на зачисление общеобразовательные организации имеют дети льготных категорий граждан:</a:t>
            </a:r>
            <a:endParaRPr lang="ru-RU" sz="1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ru-RU" sz="7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военнослужащих, </a:t>
            </a:r>
            <a:r>
              <a:rPr lang="ru-RU" sz="7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том числе участники СВО</a:t>
            </a:r>
            <a:r>
              <a:rPr lang="ru-RU" sz="7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7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ru-RU" sz="7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сотрудников полиции и органов внутренних дел;</a:t>
            </a:r>
            <a:endParaRPr lang="ru-RU" sz="7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ru-RU" sz="7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сотрудников, имеющих специальные звания и проходящие службу в учреждениях и органах уголовно-исполнительной системы;</a:t>
            </a:r>
            <a:endParaRPr lang="ru-RU" sz="7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ru-RU" sz="7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сотрудников, имеющих специальные звания и проходящие службу в учреждениях и органах принудительного исполнения Российской Федерации;</a:t>
            </a:r>
            <a:endParaRPr lang="ru-RU" sz="7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ru-RU" sz="7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сотрудников, имеющих специальные звания и проходящие службу в учреждениях и органах федеральной противопожарной службы;</a:t>
            </a:r>
            <a:endParaRPr lang="ru-RU" sz="7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ru-RU" sz="7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сотрудников, имеющих специальные звания и проходящие службу в таможенных органах Российской Федерации.</a:t>
            </a:r>
            <a:endParaRPr lang="ru-RU" sz="7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577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8" y="0"/>
            <a:ext cx="12192000" cy="15300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 на зачисление в школы города имеют дети льготных категорий граждан:</a:t>
            </a: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дети, воспитывающиеся в одной семье, независимо от наличия кровного родства между ними (т. е. в том числе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дети и дети, находящиеся под опекой или попечительством).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25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1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418" y="1419367"/>
            <a:ext cx="11191163" cy="521344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документов для зачисления в 1 класс при приеме лично </a:t>
            </a:r>
          </a:p>
          <a:p>
            <a:pPr marL="0" indent="0" algn="ctr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i="0" u="none" strike="noStrike" baseline="0" dirty="0">
                <a:latin typeface="Times New Roman" panose="02020603050405020304" pitchFamily="18" charset="0"/>
              </a:rPr>
              <a:t>копию документа, удостоверяющего личность родителя (законного представителя) ребёнка или поступающего;</a:t>
            </a:r>
          </a:p>
          <a:p>
            <a:pPr algn="just"/>
            <a:r>
              <a:rPr lang="ru-RU" b="0" i="0" u="none" strike="noStrike" baseline="0" dirty="0">
                <a:latin typeface="Times New Roman" panose="02020603050405020304" pitchFamily="18" charset="0"/>
              </a:rPr>
              <a:t>копию свидетельства о рождении ребёнка или документа, подтверждающего родство заявителя;</a:t>
            </a:r>
          </a:p>
          <a:p>
            <a:pPr algn="just"/>
            <a:r>
              <a:rPr lang="ru-RU" b="0" i="0" u="none" strike="noStrike" baseline="0" dirty="0">
                <a:latin typeface="Times New Roman" panose="02020603050405020304" pitchFamily="18" charset="0"/>
              </a:rPr>
              <a:t>копию свидетельства о рождении полнородных и </a:t>
            </a:r>
            <a:r>
              <a:rPr lang="ru-RU" b="0" i="0" u="none" strike="noStrike" baseline="0" dirty="0" err="1">
                <a:latin typeface="Times New Roman" panose="02020603050405020304" pitchFamily="18" charset="0"/>
              </a:rPr>
              <a:t>неполнородных</a:t>
            </a:r>
            <a:r>
              <a:rPr lang="ru-RU" b="0" i="0" u="none" strike="noStrike" baseline="0" dirty="0">
                <a:latin typeface="Times New Roman" panose="02020603050405020304" pitchFamily="18" charset="0"/>
              </a:rPr>
              <a:t> брата и (или) сестры (в случае использования права преимущественного приёма на обучение</a:t>
            </a:r>
            <a:r>
              <a:rPr lang="ru-RU" b="0" i="0" u="none" strike="noStrike" dirty="0">
                <a:latin typeface="Times New Roman" panose="02020603050405020304" pitchFamily="18" charset="0"/>
              </a:rPr>
              <a:t> по </a:t>
            </a:r>
            <a:r>
              <a:rPr lang="ru-RU" b="0" i="0" u="none" strike="noStrike" dirty="0" err="1">
                <a:latin typeface="Times New Roman" panose="02020603050405020304" pitchFamily="18" charset="0"/>
              </a:rPr>
              <a:t>образоватеотным</a:t>
            </a:r>
            <a:r>
              <a:rPr lang="ru-RU" b="0" i="0" u="none" strike="noStrike" dirty="0">
                <a:latin typeface="Times New Roman" panose="02020603050405020304" pitchFamily="18" charset="0"/>
              </a:rPr>
              <a:t> программам начального общего образования </a:t>
            </a:r>
            <a:r>
              <a:rPr lang="ru-RU" b="0" i="0" u="none" strike="noStrike" dirty="0" err="1">
                <a:latin typeface="Times New Roman" panose="02020603050405020304" pitchFamily="18" charset="0"/>
              </a:rPr>
              <a:t>ребенка</a:t>
            </a:r>
            <a:r>
              <a:rPr lang="ru-RU" b="0" i="0" u="none" strike="noStrike" dirty="0">
                <a:latin typeface="Times New Roman" panose="02020603050405020304" pitchFamily="18" charset="0"/>
              </a:rPr>
              <a:t> в муниципальную образовательную </a:t>
            </a:r>
            <a:r>
              <a:rPr lang="ru-RU" b="0" i="0" u="none" strike="noStrike" baseline="0" dirty="0">
                <a:latin typeface="Times New Roman" panose="02020603050405020304" pitchFamily="18" charset="0"/>
              </a:rPr>
              <a:t>организацию, в которой обучаются его полнородные и </a:t>
            </a:r>
            <a:r>
              <a:rPr lang="ru-RU" b="0" i="0" u="none" strike="noStrike" baseline="0" dirty="0" err="1">
                <a:latin typeface="Times New Roman" panose="02020603050405020304" pitchFamily="18" charset="0"/>
              </a:rPr>
              <a:t>неполнородные</a:t>
            </a:r>
            <a:r>
              <a:rPr lang="ru-RU" b="0" i="0" u="none" strike="noStrike" baseline="0" dirty="0">
                <a:latin typeface="Times New Roman" panose="02020603050405020304" pitchFamily="18" charset="0"/>
              </a:rPr>
              <a:t> брат и (или) сестра);</a:t>
            </a:r>
          </a:p>
          <a:p>
            <a:pPr algn="just"/>
            <a:r>
              <a:rPr lang="ru-RU" b="0" i="0" u="none" strike="noStrike" baseline="0" dirty="0">
                <a:latin typeface="Times New Roman" panose="02020603050405020304" pitchFamily="18" charset="0"/>
              </a:rPr>
              <a:t>копию документа, подтверждающего установление опеки или попечительства (при необходимости);</a:t>
            </a:r>
          </a:p>
          <a:p>
            <a:pPr algn="just"/>
            <a:r>
              <a:rPr lang="ru-RU" b="0" i="0" u="none" strike="noStrike" baseline="0" dirty="0">
                <a:latin typeface="Times New Roman" panose="02020603050405020304" pitchFamily="18" charset="0"/>
              </a:rPr>
              <a:t>копию документа о регистрации ребёнка или поступающего по месту жительства или по месту пребывания на закреплённой территории или справку о приёме документов для оформления регистрации по месту жительства (в случае приёма на обучение ребёнка или поступающего, проживающего на закреплённой территории);</a:t>
            </a:r>
          </a:p>
          <a:p>
            <a:pPr algn="just"/>
            <a:r>
              <a:rPr lang="ru-RU" b="0" i="0" u="none" strike="noStrike" baseline="0" dirty="0">
                <a:latin typeface="Times New Roman" panose="02020603050405020304" pitchFamily="18" charset="0"/>
              </a:rPr>
              <a:t>копии документов, подтверждающих право внеочередного, первоочередного приёма на обучение</a:t>
            </a:r>
          </a:p>
          <a:p>
            <a:pPr algn="just"/>
            <a:r>
              <a:rPr lang="ru-RU" b="0" i="0" u="none" strike="noStrike" baseline="0" dirty="0">
                <a:latin typeface="Times New Roman" panose="02020603050405020304" pitchFamily="18" charset="0"/>
              </a:rPr>
              <a:t>копию заключения психолого-медико-педагогической комиссии (при наличии).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3"/>
            <a:ext cx="12192000" cy="152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55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00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подачи заявления через ЕПГУ необходимы следующие данные: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 паспорта родителя и свидетельства о рождении ребёнка (они автоматически подтянутся из личного кабинета);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номер или название школы;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сведения о регистрации (если они уже есть в профиле, форма «предложит» их для выбора);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 о братьях и сёстрах, если они уже учатся в выбранной школе;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документы, подтверждающие право на льготы (их оригиналы нужно будет принести в школу, в личный кабинет придёт соответствующее уведомление)</a:t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29525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00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черновиков заявлений граждан о зачислении детей в первые классы на 2023 - 2024 учебный год:</a:t>
            </a:r>
          </a:p>
          <a:p>
            <a:pPr marL="0" indent="0">
              <a:buNone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https://www.gosuslugi.ru/600426/1/form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для родителей по заполнению черновиков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заявлений о зачислении детей в первые классы на 2023 - 2024 учебный 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https://t.me/gosuslugiforparents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https://vk.com/gosuslugiforparents?w=wall-195855333_566938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843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318EF42-6791-A9A0-2D8D-5586E5758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1817" y="1253330"/>
            <a:ext cx="10956012" cy="6162757"/>
          </a:xfrm>
        </p:spPr>
      </p:pic>
    </p:spTree>
    <p:extLst>
      <p:ext uri="{BB962C8B-B14F-4D97-AF65-F5344CB8AC3E}">
        <p14:creationId xmlns:p14="http://schemas.microsoft.com/office/powerpoint/2010/main" val="1988696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EC86BC-9004-7B54-6D48-CDF10AC96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01" y="1253330"/>
            <a:ext cx="10235682" cy="5757571"/>
          </a:xfrm>
          <a:prstGeom prst="rect">
            <a:avLst/>
          </a:prstGeom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id="{06C80053-E248-FBD8-2060-5FA4097BB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76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6C80053-E248-FBD8-2060-5FA4097BB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6B4D36-8BBD-BFE3-1063-E1625EF40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865" y="1101012"/>
            <a:ext cx="10129935" cy="569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74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536AE9E-FE54-445B-40DB-FB263FE12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710" y="1253330"/>
            <a:ext cx="9632101" cy="5418057"/>
          </a:xfrm>
        </p:spPr>
      </p:pic>
    </p:spTree>
    <p:extLst>
      <p:ext uri="{BB962C8B-B14F-4D97-AF65-F5344CB8AC3E}">
        <p14:creationId xmlns:p14="http://schemas.microsoft.com/office/powerpoint/2010/main" val="3479142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84C3619-30BB-1ECB-40C5-80B3DCAEF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8976" y="1368425"/>
            <a:ext cx="9110133" cy="5124450"/>
          </a:xfrm>
        </p:spPr>
      </p:pic>
    </p:spTree>
    <p:extLst>
      <p:ext uri="{BB962C8B-B14F-4D97-AF65-F5344CB8AC3E}">
        <p14:creationId xmlns:p14="http://schemas.microsoft.com/office/powerpoint/2010/main" val="2383482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C7BF9F6-DE07-6FE0-C03D-333108969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2404" y="1253331"/>
            <a:ext cx="9314745" cy="5239544"/>
          </a:xfrm>
        </p:spPr>
      </p:pic>
    </p:spTree>
    <p:extLst>
      <p:ext uri="{BB962C8B-B14F-4D97-AF65-F5344CB8AC3E}">
        <p14:creationId xmlns:p14="http://schemas.microsoft.com/office/powerpoint/2010/main" val="2751786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BE88807-2662-10D7-E466-722302FFC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2404" y="1101011"/>
            <a:ext cx="9491105" cy="5338747"/>
          </a:xfrm>
        </p:spPr>
      </p:pic>
    </p:spTree>
    <p:extLst>
      <p:ext uri="{BB962C8B-B14F-4D97-AF65-F5344CB8AC3E}">
        <p14:creationId xmlns:p14="http://schemas.microsoft.com/office/powerpoint/2010/main" val="251109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E228B08-C9E5-A055-DD1D-4F49622DB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1777" y="1101011"/>
            <a:ext cx="9585534" cy="5391863"/>
          </a:xfr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81699CF-B810-B6A3-1E1B-C71E75290743}"/>
              </a:ext>
            </a:extLst>
          </p:cNvPr>
          <p:cNvSpPr/>
          <p:nvPr/>
        </p:nvSpPr>
        <p:spPr>
          <a:xfrm>
            <a:off x="6186195" y="3209731"/>
            <a:ext cx="1567543" cy="279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282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B17CDB-61BA-6A52-E417-BC6623EDE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46" y="1101012"/>
            <a:ext cx="9672735" cy="54409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27925" y="2893806"/>
            <a:ext cx="1161826" cy="150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338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3D2E62-8261-AA8B-2156-666721F65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954" y="1101012"/>
            <a:ext cx="9868678" cy="555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95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25FA14-50BC-5C6F-1A4B-8D98C62CC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154" y="1282375"/>
            <a:ext cx="8916955" cy="501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29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B0E5D5-10FD-AA01-100D-372C3C525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833" y="1101012"/>
            <a:ext cx="10017967" cy="563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52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31F007-9F94-472D-74AA-6DA530460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566" y="1208313"/>
            <a:ext cx="9579429" cy="538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67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F3AFFA-BC4F-C09B-B351-F1F15D8F3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526" y="1177925"/>
            <a:ext cx="94488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143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FF5CD5-10F3-87F0-740F-9E372CE5F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3" y="1021701"/>
            <a:ext cx="10027298" cy="564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53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C144A2-6330-D1B1-4035-9988CA234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38" y="1018203"/>
            <a:ext cx="9933992" cy="558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76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0E3203-22C1-FA2F-C791-CDF87547C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22" y="1101012"/>
            <a:ext cx="10288555" cy="578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28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220A48-57D4-E9ED-185A-8BBB16D94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4" y="1101012"/>
            <a:ext cx="10297886" cy="579256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E66BE3-7376-CDE4-2BBB-9821A25E7E18}"/>
              </a:ext>
            </a:extLst>
          </p:cNvPr>
          <p:cNvSpPr/>
          <p:nvPr/>
        </p:nvSpPr>
        <p:spPr>
          <a:xfrm>
            <a:off x="4301412" y="2444620"/>
            <a:ext cx="746449" cy="121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72B3C3-32F7-B2F5-72D9-44BFB362CD0E}"/>
              </a:ext>
            </a:extLst>
          </p:cNvPr>
          <p:cNvSpPr/>
          <p:nvPr/>
        </p:nvSpPr>
        <p:spPr>
          <a:xfrm>
            <a:off x="4301412" y="2859833"/>
            <a:ext cx="662474" cy="121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103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D71BEB-D91B-D40E-6B76-2C3BDEC34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189" y="1022283"/>
            <a:ext cx="9943322" cy="559311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4B2F6BB-3A13-BCF5-B714-73BB8AF74565}"/>
              </a:ext>
            </a:extLst>
          </p:cNvPr>
          <p:cNvSpPr/>
          <p:nvPr/>
        </p:nvSpPr>
        <p:spPr>
          <a:xfrm>
            <a:off x="4572000" y="3303037"/>
            <a:ext cx="998376" cy="125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6640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3B24A7-45EB-7C56-B296-7291EFD9C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559" y="1107427"/>
            <a:ext cx="10223241" cy="575057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554557-91AF-45DE-7550-C69BA0000984}"/>
              </a:ext>
            </a:extLst>
          </p:cNvPr>
          <p:cNvSpPr/>
          <p:nvPr/>
        </p:nvSpPr>
        <p:spPr>
          <a:xfrm>
            <a:off x="4394718" y="3429000"/>
            <a:ext cx="951723" cy="153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892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B70521-C040-BDCD-A047-E9D5640CA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219" y="1083453"/>
            <a:ext cx="9616751" cy="540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28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9BB6-997F-94D5-2BDF-F69EF466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заполнения черновика заявления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BE0F88-8BC8-0CFA-6A00-DF7038FF7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82" y="1101011"/>
            <a:ext cx="9770188" cy="549573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3A35DB9-798A-EB2F-1EE1-BF708062627F}"/>
              </a:ext>
            </a:extLst>
          </p:cNvPr>
          <p:cNvSpPr/>
          <p:nvPr/>
        </p:nvSpPr>
        <p:spPr>
          <a:xfrm>
            <a:off x="4693298" y="2827176"/>
            <a:ext cx="1474237" cy="1492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1430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A3107E-4615-F156-F509-BB185790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52" y="150521"/>
            <a:ext cx="1112364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Актуальная информация размещается на официальном сайте –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ломоносовскаягимназия.рф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вкладка «Прием в 1 классы»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4CA6C1C-FE1B-5FB0-F5AE-8E439161D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3526" y="1620013"/>
            <a:ext cx="9177086" cy="5162111"/>
          </a:xfrm>
        </p:spPr>
      </p:pic>
    </p:spTree>
    <p:extLst>
      <p:ext uri="{BB962C8B-B14F-4D97-AF65-F5344CB8AC3E}">
        <p14:creationId xmlns:p14="http://schemas.microsoft.com/office/powerpoint/2010/main" val="3550574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1480C-4892-E77F-7387-4A30C25EB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538F6-74FF-DF68-513F-D2BCDC442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77-35-56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13.00-16.00, </a:t>
            </a:r>
            <a:r>
              <a:rPr 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кроме понедельника)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УВР</a:t>
            </a:r>
          </a:p>
          <a:p>
            <a:pPr marL="0" indent="0" algn="ctr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Ольга Николаевна Мамыкина</a:t>
            </a:r>
          </a:p>
        </p:txBody>
      </p:sp>
    </p:spTree>
    <p:extLst>
      <p:ext uri="{BB962C8B-B14F-4D97-AF65-F5344CB8AC3E}">
        <p14:creationId xmlns:p14="http://schemas.microsoft.com/office/powerpoint/2010/main" val="24928955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1073</Words>
  <Application>Microsoft Office PowerPoint</Application>
  <PresentationFormat>Широкоэкранный</PresentationFormat>
  <Paragraphs>106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Претенденты на зачисление в 1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Поля заполнения черновика заявления</vt:lpstr>
      <vt:lpstr>Актуальная информация размещается на официальном сайте – ломоносовскаягимназия.рф  вкладка «Прием в 1 классы»</vt:lpstr>
      <vt:lpstr>Контактная информация</vt:lpstr>
    </vt:vector>
  </TitlesOfParts>
  <Company>Администрация ПГО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об организации приёма в первые классы  на 2022-2023 учебный год</dc:title>
  <dc:creator>Вершинина Марина</dc:creator>
  <cp:lastModifiedBy>User</cp:lastModifiedBy>
  <cp:revision>66</cp:revision>
  <cp:lastPrinted>2023-03-21T09:45:19Z</cp:lastPrinted>
  <dcterms:created xsi:type="dcterms:W3CDTF">2022-03-23T19:51:52Z</dcterms:created>
  <dcterms:modified xsi:type="dcterms:W3CDTF">2023-03-22T12:37:26Z</dcterms:modified>
</cp:coreProperties>
</file>